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8" r:id="rId3"/>
    <p:sldId id="260" r:id="rId4"/>
    <p:sldId id="261" r:id="rId5"/>
    <p:sldId id="263" r:id="rId6"/>
    <p:sldId id="264" r:id="rId7"/>
    <p:sldId id="267" r:id="rId8"/>
    <p:sldId id="265" r:id="rId9"/>
    <p:sldId id="266" r:id="rId10"/>
    <p:sldId id="271" r:id="rId11"/>
    <p:sldId id="268" r:id="rId12"/>
    <p:sldId id="269" r:id="rId13"/>
    <p:sldId id="270" r:id="rId14"/>
    <p:sldId id="272" r:id="rId15"/>
    <p:sldId id="273" r:id="rId16"/>
    <p:sldId id="275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8" r:id="rId29"/>
    <p:sldId id="28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50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018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3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47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45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49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70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51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7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06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4/28/2026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5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17" r:id="rId6"/>
    <p:sldLayoutId id="2147483713" r:id="rId7"/>
    <p:sldLayoutId id="2147483714" r:id="rId8"/>
    <p:sldLayoutId id="2147483715" r:id="rId9"/>
    <p:sldLayoutId id="2147483716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0.pn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52F384-9FAF-BA03-8257-D3C36DB25B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C899293-418F-B168-4A9D-8499B0045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 anchor="t">
            <a:normAutofit fontScale="70000" lnSpcReduction="20000"/>
          </a:bodyPr>
          <a:lstStyle/>
          <a:p>
            <a:r>
              <a:rPr lang="en-US" dirty="0">
                <a:solidFill>
                  <a:schemeClr val="tx1"/>
                </a:solidFill>
                <a:latin typeface="Kermit" panose="020F0503040000060003" pitchFamily="34" charset="0"/>
              </a:rPr>
              <a:t>MELUS 2026 – Beyond the Page</a:t>
            </a:r>
          </a:p>
          <a:p>
            <a:r>
              <a:rPr lang="en-US" dirty="0">
                <a:solidFill>
                  <a:schemeClr val="tx1"/>
                </a:solidFill>
                <a:latin typeface="Kermit" panose="020F0503040000060003" pitchFamily="34" charset="0"/>
              </a:rPr>
              <a:t>Storytelling and Speculation in Black Women’s Fiction panel</a:t>
            </a:r>
          </a:p>
          <a:p>
            <a:r>
              <a:rPr lang="en-US" dirty="0">
                <a:solidFill>
                  <a:schemeClr val="tx1"/>
                </a:solidFill>
                <a:latin typeface="Kermit" panose="020F0503040000060003" pitchFamily="34" charset="0"/>
              </a:rPr>
              <a:t>Rachel Northrop – rachelnorthrop.com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783223B-136C-120D-6B31-8BE6E753CDD1}"/>
              </a:ext>
            </a:extLst>
          </p:cNvPr>
          <p:cNvSpPr txBox="1">
            <a:spLocks/>
          </p:cNvSpPr>
          <p:nvPr/>
        </p:nvSpPr>
        <p:spPr>
          <a:xfrm>
            <a:off x="674775" y="1069719"/>
            <a:ext cx="10268712" cy="15087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3600" kern="1200" spc="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None/>
              <a:defRPr sz="20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None/>
              <a:defRPr sz="1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>
                <a:solidFill>
                  <a:schemeClr val="tx1"/>
                </a:solidFill>
                <a:latin typeface="Kermit" panose="020F0503040000060003" pitchFamily="34" charset="0"/>
              </a:rPr>
              <a:t>Speculative Ancestry with </a:t>
            </a:r>
          </a:p>
          <a:p>
            <a:r>
              <a:rPr lang="en-US" sz="5400" b="1" dirty="0">
                <a:solidFill>
                  <a:schemeClr val="tx1"/>
                </a:solidFill>
                <a:latin typeface="Kermit" panose="020F0503040000060003" pitchFamily="34" charset="0"/>
              </a:rPr>
              <a:t>Toni Morrison, Alice Walker, and Joseph Bruchac</a:t>
            </a:r>
          </a:p>
        </p:txBody>
      </p:sp>
    </p:spTree>
    <p:extLst>
      <p:ext uri="{BB962C8B-B14F-4D97-AF65-F5344CB8AC3E}">
        <p14:creationId xmlns:p14="http://schemas.microsoft.com/office/powerpoint/2010/main" val="2147142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6A8517-28E7-907E-1AF1-08644BEACC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rcRect t="392" b="14381"/>
          <a:stretch>
            <a:fillRect/>
          </a:stretch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09F33-FE23-3C70-47D8-C30F3223E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997" y="344167"/>
            <a:ext cx="3713986" cy="56614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EDBD10-F9BC-ABAF-8080-8FCDC3C1B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1" y="344167"/>
            <a:ext cx="4214969" cy="39339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DD2A9B-AD1E-0864-28B5-2658CCC15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983" y="344167"/>
            <a:ext cx="4060555" cy="398212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52E13211-A85D-CCF6-053C-99715DE0C1C6}"/>
              </a:ext>
            </a:extLst>
          </p:cNvPr>
          <p:cNvSpPr txBox="1">
            <a:spLocks/>
          </p:cNvSpPr>
          <p:nvPr/>
        </p:nvSpPr>
        <p:spPr>
          <a:xfrm>
            <a:off x="960120" y="4526280"/>
            <a:ext cx="2493199" cy="5515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Kermit" panose="020F0503040000060003" pitchFamily="34" charset="0"/>
              </a:rPr>
              <a:t>Toni Morrison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BB8418F-DFEB-8930-A1B7-EE5221ECD916}"/>
              </a:ext>
            </a:extLst>
          </p:cNvPr>
          <p:cNvSpPr txBox="1">
            <a:spLocks/>
          </p:cNvSpPr>
          <p:nvPr/>
        </p:nvSpPr>
        <p:spPr>
          <a:xfrm>
            <a:off x="4849390" y="5242884"/>
            <a:ext cx="2493199" cy="5515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Kermit" panose="020F0503040000060003" pitchFamily="34" charset="0"/>
              </a:rPr>
              <a:t>Alice Walker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C1F5E1B-479E-EE12-9E44-2979E89FF933}"/>
              </a:ext>
            </a:extLst>
          </p:cNvPr>
          <p:cNvSpPr txBox="1">
            <a:spLocks/>
          </p:cNvSpPr>
          <p:nvPr/>
        </p:nvSpPr>
        <p:spPr>
          <a:xfrm>
            <a:off x="8738661" y="4596042"/>
            <a:ext cx="2800351" cy="5515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Kermit" panose="020F0503040000060003" pitchFamily="34" charset="0"/>
              </a:rPr>
              <a:t>Joseph Bruchac</a:t>
            </a:r>
          </a:p>
        </p:txBody>
      </p:sp>
    </p:spTree>
    <p:extLst>
      <p:ext uri="{BB962C8B-B14F-4D97-AF65-F5344CB8AC3E}">
        <p14:creationId xmlns:p14="http://schemas.microsoft.com/office/powerpoint/2010/main" val="204008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0AA46D-6D57-70E9-3EDA-F900E1FF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C1876-3204-AD65-CDBC-6BE0C22693E1}"/>
              </a:ext>
            </a:extLst>
          </p:cNvPr>
          <p:cNvSpPr txBox="1">
            <a:spLocks/>
          </p:cNvSpPr>
          <p:nvPr/>
        </p:nvSpPr>
        <p:spPr>
          <a:xfrm>
            <a:off x="796868" y="1631950"/>
            <a:ext cx="4500737" cy="35941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 dirty="0">
                <a:latin typeface="Kermit" panose="020F0503040000060003" pitchFamily="34" charset="0"/>
              </a:rPr>
              <a:t>“Metaliterary commentary” </a:t>
            </a:r>
            <a:r>
              <a:rPr lang="en-US" dirty="0">
                <a:latin typeface="Kermit" panose="020F0503040000060003" pitchFamily="34" charset="0"/>
              </a:rPr>
              <a:t>= an author’s interviews and essays </a:t>
            </a:r>
            <a:r>
              <a:rPr lang="en-US" i="1" dirty="0">
                <a:latin typeface="Kermit" panose="020F0503040000060003" pitchFamily="34" charset="0"/>
              </a:rPr>
              <a:t>about </a:t>
            </a:r>
            <a:r>
              <a:rPr lang="en-US" dirty="0">
                <a:latin typeface="Kermit" panose="020F0503040000060003" pitchFamily="34" charset="0"/>
              </a:rPr>
              <a:t>their literary writing (method, motivation, goals, influences, considerations and concerns)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425E35-41B6-79B2-70C9-719C55DAA1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03" r="25715" b="-1"/>
          <a:stretch>
            <a:fillRect/>
          </a:stretch>
        </p:blipFill>
        <p:spPr>
          <a:xfrm>
            <a:off x="6092949" y="0"/>
            <a:ext cx="609752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02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B2B0E-2FC3-FD4A-F984-C964FF065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749136-3994-B5E7-4E32-AF0F4CAB6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rcRect t="392" b="14381"/>
          <a:stretch>
            <a:fillRect/>
          </a:stretch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21649D1-348C-5555-FBA5-58430F5B3B2B}"/>
              </a:ext>
            </a:extLst>
          </p:cNvPr>
          <p:cNvSpPr txBox="1">
            <a:spLocks/>
          </p:cNvSpPr>
          <p:nvPr/>
        </p:nvSpPr>
        <p:spPr>
          <a:xfrm>
            <a:off x="961644" y="625631"/>
            <a:ext cx="10268712" cy="1508760"/>
          </a:xfrm>
          <a:prstGeom prst="rect">
            <a:avLst/>
          </a:prstGeom>
        </p:spPr>
        <p:txBody>
          <a:bodyPr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800" b="1" dirty="0">
                <a:latin typeface="Kermit" panose="020F0503040000060003" pitchFamily="34" charset="0"/>
              </a:rPr>
              <a:t>“critical fabulation” </a:t>
            </a:r>
            <a:endParaRPr lang="en-US" sz="3900" dirty="0">
              <a:latin typeface="Kermit" panose="020F0503040000060003" pitchFamily="34" charset="0"/>
            </a:endParaRPr>
          </a:p>
          <a:p>
            <a:r>
              <a:rPr lang="en-US" sz="3900" dirty="0">
                <a:latin typeface="Kermit" panose="020F0503040000060003" pitchFamily="34" charset="0"/>
              </a:rPr>
              <a:t>theory defined in article			in practice in book</a:t>
            </a:r>
            <a:endParaRPr lang="en-US" dirty="0">
              <a:latin typeface="Kermit" panose="020F05030400000600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BA602-AEEC-D2EA-DA66-3FF30BC73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13" y="1873519"/>
            <a:ext cx="7125317" cy="3048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88CF00-A130-266D-E112-CB6A217AB4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171" y="2134391"/>
            <a:ext cx="2475512" cy="3743863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84A41869-2480-DEF8-BFD5-A95E918D9231}"/>
              </a:ext>
            </a:extLst>
          </p:cNvPr>
          <p:cNvSpPr/>
          <p:nvPr/>
        </p:nvSpPr>
        <p:spPr>
          <a:xfrm rot="3859090">
            <a:off x="5155118" y="1689706"/>
            <a:ext cx="243191" cy="766733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26C76BAF-1DFF-1197-C278-2B79E08F457A}"/>
              </a:ext>
            </a:extLst>
          </p:cNvPr>
          <p:cNvSpPr/>
          <p:nvPr/>
        </p:nvSpPr>
        <p:spPr>
          <a:xfrm rot="17869473">
            <a:off x="8349946" y="1689706"/>
            <a:ext cx="243191" cy="766733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C8E925-618C-EA68-B039-5923C69571F9}"/>
              </a:ext>
            </a:extLst>
          </p:cNvPr>
          <p:cNvSpPr txBox="1"/>
          <p:nvPr/>
        </p:nvSpPr>
        <p:spPr>
          <a:xfrm>
            <a:off x="9269570" y="6044956"/>
            <a:ext cx="3628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Kermit" panose="020F0503040000060003" pitchFamily="34" charset="0"/>
              </a:rPr>
              <a:t>Farrar, Straus and </a:t>
            </a:r>
          </a:p>
          <a:p>
            <a:r>
              <a:rPr lang="en-US" dirty="0">
                <a:latin typeface="Kermit" panose="020F0503040000060003" pitchFamily="34" charset="0"/>
              </a:rPr>
              <a:t>Giroux, 2008</a:t>
            </a:r>
          </a:p>
        </p:txBody>
      </p:sp>
      <p:pic>
        <p:nvPicPr>
          <p:cNvPr id="2050" name="Picture 2" descr="photo of Saidiya V Hartman">
            <a:extLst>
              <a:ext uri="{FF2B5EF4-FFF2-40B4-BE49-F238E27FC236}">
                <a16:creationId xmlns:a16="http://schemas.microsoft.com/office/drawing/2014/main" id="{17BB26C4-775B-3D6B-DF8D-278BD2E52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38" y="1820542"/>
            <a:ext cx="1427569" cy="142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A144D4ED-4824-3E9A-AF52-52123D05B29E}"/>
              </a:ext>
            </a:extLst>
          </p:cNvPr>
          <p:cNvSpPr txBox="1">
            <a:spLocks/>
          </p:cNvSpPr>
          <p:nvPr/>
        </p:nvSpPr>
        <p:spPr>
          <a:xfrm>
            <a:off x="4063523" y="3800867"/>
            <a:ext cx="4924426" cy="24601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>
                <a:latin typeface="Kermit" panose="020F0503040000060003" pitchFamily="34" charset="0"/>
              </a:rPr>
              <a:t>“strains against the limits of the archive […] to imagine what might have happened or might have been said or might have been done”</a:t>
            </a:r>
          </a:p>
        </p:txBody>
      </p:sp>
    </p:spTree>
    <p:extLst>
      <p:ext uri="{BB962C8B-B14F-4D97-AF65-F5344CB8AC3E}">
        <p14:creationId xmlns:p14="http://schemas.microsoft.com/office/powerpoint/2010/main" val="417884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53602-ED16-3BDA-E65E-6AB926743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892B48-D102-6659-C159-AC4D64CC9FFE}"/>
              </a:ext>
            </a:extLst>
          </p:cNvPr>
          <p:cNvSpPr txBox="1">
            <a:spLocks/>
          </p:cNvSpPr>
          <p:nvPr/>
        </p:nvSpPr>
        <p:spPr>
          <a:xfrm>
            <a:off x="960120" y="2587752"/>
            <a:ext cx="5869303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Kermit" panose="020F0503040000060003" pitchFamily="34" charset="0"/>
              </a:rPr>
              <a:t>Like Hartman does </a:t>
            </a:r>
            <a:r>
              <a:rPr lang="en-US" sz="3200" i="1" dirty="0">
                <a:latin typeface="Kermit" panose="020F0503040000060003" pitchFamily="34" charset="0"/>
              </a:rPr>
              <a:t>historically</a:t>
            </a:r>
            <a:r>
              <a:rPr lang="en-US" sz="3200" dirty="0">
                <a:latin typeface="Kermit" panose="020F0503040000060003" pitchFamily="34" charset="0"/>
              </a:rPr>
              <a:t>, Morrison, Walker, and Bruchac apply the speculative questions “what if” and “what might have been?” to frame their </a:t>
            </a:r>
            <a:r>
              <a:rPr lang="en-US" sz="3200" i="1" dirty="0">
                <a:latin typeface="Kermit" panose="020F0503040000060003" pitchFamily="34" charset="0"/>
              </a:rPr>
              <a:t>literary</a:t>
            </a:r>
            <a:r>
              <a:rPr lang="en-US" sz="3200" dirty="0">
                <a:latin typeface="Kermit" panose="020F0503040000060003" pitchFamily="34" charset="0"/>
              </a:rPr>
              <a:t> explorations of the past.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D8E2DB-33D9-1C5B-BB6D-83736B5DE3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03" r="21617" b="1"/>
          <a:stretch>
            <a:fillRect/>
          </a:stretch>
        </p:blipFill>
        <p:spPr>
          <a:xfrm>
            <a:off x="7536180" y="2264989"/>
            <a:ext cx="4654296" cy="459301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FB48E474-6A27-5A4D-9E64-57579BD96042}"/>
              </a:ext>
            </a:extLst>
          </p:cNvPr>
          <p:cNvSpPr txBox="1">
            <a:spLocks/>
          </p:cNvSpPr>
          <p:nvPr/>
        </p:nvSpPr>
        <p:spPr>
          <a:xfrm>
            <a:off x="1054624" y="633508"/>
            <a:ext cx="8620318" cy="1277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latin typeface="Kermit" panose="020F0503040000060003" pitchFamily="34" charset="0"/>
              </a:rPr>
              <a:t>“speculative ancestry”</a:t>
            </a:r>
          </a:p>
        </p:txBody>
      </p:sp>
    </p:spTree>
    <p:extLst>
      <p:ext uri="{BB962C8B-B14F-4D97-AF65-F5344CB8AC3E}">
        <p14:creationId xmlns:p14="http://schemas.microsoft.com/office/powerpoint/2010/main" val="2026266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FE518-80B3-6C4C-A852-26EFF9668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EE039A-AE17-D985-4502-93DDE47F3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rcRect t="392" b="14381"/>
          <a:stretch>
            <a:fillRect/>
          </a:stretch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B2E6D2-FC95-D8C0-5E32-AFD2349AD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59" y="-235974"/>
            <a:ext cx="3713986" cy="56614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0DE21D-DEC0-1AD8-D20E-14097E7B6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1" y="344167"/>
            <a:ext cx="4214969" cy="39339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6453C7-C4E7-E563-D95A-A2C0AA9AC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983" y="344167"/>
            <a:ext cx="4060555" cy="398212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0A17CA7C-2362-E9F2-BE94-59EE4975294F}"/>
              </a:ext>
            </a:extLst>
          </p:cNvPr>
          <p:cNvSpPr txBox="1">
            <a:spLocks/>
          </p:cNvSpPr>
          <p:nvPr/>
        </p:nvSpPr>
        <p:spPr>
          <a:xfrm>
            <a:off x="960120" y="4526280"/>
            <a:ext cx="2493199" cy="21694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Kermit" panose="020F0503040000060003" pitchFamily="34" charset="0"/>
              </a:rPr>
              <a:t>Toni Morrison</a:t>
            </a:r>
          </a:p>
          <a:p>
            <a:r>
              <a:rPr lang="en-US" b="1" dirty="0">
                <a:latin typeface="Kermit" panose="020F0503040000060003" pitchFamily="34" charset="0"/>
              </a:rPr>
              <a:t>b. 1931</a:t>
            </a:r>
          </a:p>
          <a:p>
            <a:r>
              <a:rPr lang="en-US" b="1" dirty="0">
                <a:latin typeface="Kermit" panose="020F0503040000060003" pitchFamily="34" charset="0"/>
              </a:rPr>
              <a:t>Lorain, OH</a:t>
            </a:r>
          </a:p>
          <a:p>
            <a:endParaRPr lang="en-US" b="1" dirty="0">
              <a:latin typeface="Kermit" panose="020F0503040000060003" pitchFamily="34" charset="0"/>
            </a:endParaRPr>
          </a:p>
          <a:p>
            <a:endParaRPr lang="en-US" b="1" dirty="0">
              <a:latin typeface="Kermit" panose="020F0503040000060003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3F11F58-C839-C75F-DCE4-C5B563AB7FFB}"/>
              </a:ext>
            </a:extLst>
          </p:cNvPr>
          <p:cNvSpPr txBox="1">
            <a:spLocks/>
          </p:cNvSpPr>
          <p:nvPr/>
        </p:nvSpPr>
        <p:spPr>
          <a:xfrm>
            <a:off x="4825897" y="4668398"/>
            <a:ext cx="2996752" cy="198618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Kermit" panose="020F0503040000060003" pitchFamily="34" charset="0"/>
              </a:rPr>
              <a:t>Alice Walker</a:t>
            </a:r>
          </a:p>
          <a:p>
            <a:endParaRPr lang="en-US" sz="1400" b="1" dirty="0">
              <a:latin typeface="Kermit" panose="020F0503040000060003" pitchFamily="34" charset="0"/>
            </a:endParaRPr>
          </a:p>
          <a:p>
            <a:r>
              <a:rPr lang="en-US" b="1" dirty="0">
                <a:latin typeface="Kermit" panose="020F0503040000060003" pitchFamily="34" charset="0"/>
              </a:rPr>
              <a:t>b. 1944 </a:t>
            </a:r>
          </a:p>
          <a:p>
            <a:r>
              <a:rPr lang="en-US" b="1" dirty="0">
                <a:latin typeface="Kermit" panose="020F0503040000060003" pitchFamily="34" charset="0"/>
              </a:rPr>
              <a:t>Eatonton, GA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D78DB56-CD55-B26B-97FB-9B6EA83FA4E3}"/>
              </a:ext>
            </a:extLst>
          </p:cNvPr>
          <p:cNvSpPr txBox="1">
            <a:spLocks/>
          </p:cNvSpPr>
          <p:nvPr/>
        </p:nvSpPr>
        <p:spPr>
          <a:xfrm>
            <a:off x="8738661" y="4596042"/>
            <a:ext cx="2800351" cy="209972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Kermit" panose="020F0503040000060003" pitchFamily="34" charset="0"/>
              </a:rPr>
              <a:t>Joseph Bruchac</a:t>
            </a:r>
          </a:p>
          <a:p>
            <a:r>
              <a:rPr lang="en-US" b="1" dirty="0">
                <a:latin typeface="Kermit" panose="020F0503040000060003" pitchFamily="34" charset="0"/>
              </a:rPr>
              <a:t>b. 1941</a:t>
            </a:r>
          </a:p>
          <a:p>
            <a:r>
              <a:rPr lang="en-US" b="1" dirty="0">
                <a:latin typeface="Kermit" panose="020F0503040000060003" pitchFamily="34" charset="0"/>
              </a:rPr>
              <a:t>Greenfield Center, NY</a:t>
            </a:r>
          </a:p>
        </p:txBody>
      </p:sp>
    </p:spTree>
    <p:extLst>
      <p:ext uri="{BB962C8B-B14F-4D97-AF65-F5344CB8AC3E}">
        <p14:creationId xmlns:p14="http://schemas.microsoft.com/office/powerpoint/2010/main" val="319609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DD434-F8D5-C1B8-CCF1-C9C8E9B2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A8A17C-A27B-384B-A66D-55DA544266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rcRect t="392" b="14381"/>
          <a:stretch>
            <a:fillRect/>
          </a:stretch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9707A5-46AD-683F-CEA3-F0DB1D5DE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118" y="2951913"/>
            <a:ext cx="2592973" cy="39526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74996-5B48-2956-4E37-BBB9983428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5497">
            <a:off x="7586324" y="3568296"/>
            <a:ext cx="3396068" cy="33304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E569A4-B01A-60E5-BC24-06D312575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279">
            <a:off x="1549303" y="3405806"/>
            <a:ext cx="3586843" cy="3347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CFAD560-541C-49E9-C889-D24D514F0A50}"/>
              </a:ext>
            </a:extLst>
          </p:cNvPr>
          <p:cNvSpPr txBox="1"/>
          <p:nvPr/>
        </p:nvSpPr>
        <p:spPr>
          <a:xfrm rot="222711">
            <a:off x="690466" y="522512"/>
            <a:ext cx="2715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Kermit" panose="020F0503040000060003" pitchFamily="34" charset="0"/>
              </a:rPr>
              <a:t>What does it mean to have ancestors who have been lost?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2F9F15-7ABF-8D49-CD6D-5A88CBC60A29}"/>
              </a:ext>
            </a:extLst>
          </p:cNvPr>
          <p:cNvSpPr txBox="1"/>
          <p:nvPr/>
        </p:nvSpPr>
        <p:spPr>
          <a:xfrm>
            <a:off x="2810363" y="1925784"/>
            <a:ext cx="259297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Kermit" panose="020F0503040000060003" pitchFamily="34" charset="0"/>
              </a:rPr>
              <a:t>How might it be possible (or not) to know them? </a:t>
            </a:r>
            <a:endParaRPr lang="en-US" sz="2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92F59-DCA5-B648-85E4-5CFC6718CB0B}"/>
              </a:ext>
            </a:extLst>
          </p:cNvPr>
          <p:cNvSpPr txBox="1"/>
          <p:nvPr/>
        </p:nvSpPr>
        <p:spPr>
          <a:xfrm rot="20628837">
            <a:off x="5737319" y="522511"/>
            <a:ext cx="219502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Kermit" panose="020F0503040000060003" pitchFamily="34" charset="0"/>
              </a:rPr>
              <a:t>What do we </a:t>
            </a:r>
            <a:r>
              <a:rPr lang="en-US" sz="2200" i="1" dirty="0">
                <a:latin typeface="Kermit" panose="020F0503040000060003" pitchFamily="34" charset="0"/>
              </a:rPr>
              <a:t>do</a:t>
            </a:r>
            <a:r>
              <a:rPr lang="en-US" sz="2200" dirty="0">
                <a:latin typeface="Kermit" panose="020F0503040000060003" pitchFamily="34" charset="0"/>
              </a:rPr>
              <a:t> with ancestors who have gotten lost? </a:t>
            </a:r>
            <a:endParaRPr lang="en-US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F1D964-D209-AF38-7A09-3EE5FC8F602A}"/>
              </a:ext>
            </a:extLst>
          </p:cNvPr>
          <p:cNvSpPr txBox="1"/>
          <p:nvPr/>
        </p:nvSpPr>
        <p:spPr>
          <a:xfrm rot="271514">
            <a:off x="9036223" y="572538"/>
            <a:ext cx="219502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Kermit" panose="020F0503040000060003" pitchFamily="34" charset="0"/>
              </a:rPr>
              <a:t>How might fiction and poetry be ways to figure out who they might have been?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71543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55AA94-C13E-425D-ABB3-75F620F81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1456450"/>
            <a:ext cx="2560320" cy="393895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3418C52-7464-78A0-F18D-F8ED64F1A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048" y="1545175"/>
            <a:ext cx="2560320" cy="380716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D5BDC1D-C6AC-28C8-9C47-F4966BE57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147" y="1616335"/>
            <a:ext cx="2560320" cy="377906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F5B05AE-25F1-B2B3-1357-EBD36C0E78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23" y="1613403"/>
            <a:ext cx="2560320" cy="36707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4E57D7-3B60-0DA9-8750-B2A6C2A6C9C1}"/>
              </a:ext>
            </a:extLst>
          </p:cNvPr>
          <p:cNvSpPr txBox="1"/>
          <p:nvPr/>
        </p:nvSpPr>
        <p:spPr>
          <a:xfrm>
            <a:off x="1045071" y="5563207"/>
            <a:ext cx="11373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Kermit" panose="020F0503040000060003" pitchFamily="34" charset="0"/>
              </a:rPr>
              <a:t>1975			   1976		      1977			1978</a:t>
            </a:r>
          </a:p>
        </p:txBody>
      </p:sp>
      <p:pic>
        <p:nvPicPr>
          <p:cNvPr id="1028" name="Picture 4" descr="Bicentennial in 1976 ...">
            <a:extLst>
              <a:ext uri="{FF2B5EF4-FFF2-40B4-BE49-F238E27FC236}">
                <a16:creationId xmlns:a16="http://schemas.microsoft.com/office/drawing/2014/main" id="{966189DB-AAB2-0CA9-D563-532EADC90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7" y="191308"/>
            <a:ext cx="401002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D9505A-43F6-E75E-21BA-C39CB64AEC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3000"/>
          </a:blip>
          <a:srcRect t="392" b="14381"/>
          <a:stretch>
            <a:fillRect/>
          </a:stretch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47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6E6EFF-C5C8-EC1E-D59D-C4431F6720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F17A92-A3C1-21C2-D6B3-38740CF00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47" y="0"/>
            <a:ext cx="1078750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29BB13-4935-8996-4418-3DBD40D2B58F}"/>
              </a:ext>
            </a:extLst>
          </p:cNvPr>
          <p:cNvSpPr/>
          <p:nvPr/>
        </p:nvSpPr>
        <p:spPr>
          <a:xfrm>
            <a:off x="1053296" y="3374020"/>
            <a:ext cx="1290577" cy="306729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05816-287A-F1BA-4537-0FCE8BA23F34}"/>
              </a:ext>
            </a:extLst>
          </p:cNvPr>
          <p:cNvSpPr txBox="1"/>
          <p:nvPr/>
        </p:nvSpPr>
        <p:spPr>
          <a:xfrm>
            <a:off x="5083463" y="121208"/>
            <a:ext cx="351936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Kermit" panose="020F0503040000060003" pitchFamily="34" charset="0"/>
              </a:rPr>
              <a:t>“lost all 88 acres of his Indian mother’s inheritance to legal predators.”</a:t>
            </a:r>
          </a:p>
        </p:txBody>
      </p:sp>
    </p:spTree>
    <p:extLst>
      <p:ext uri="{BB962C8B-B14F-4D97-AF65-F5344CB8AC3E}">
        <p14:creationId xmlns:p14="http://schemas.microsoft.com/office/powerpoint/2010/main" val="12349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63A23A-4D1E-531E-226E-7FBBDEFDA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A67B45-B5BA-6654-6666-EA04AB73E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202" y="508400"/>
            <a:ext cx="3619893" cy="5832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3EB7CA-C3AE-89F9-736B-FA829FF93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30" y="508400"/>
            <a:ext cx="4016088" cy="57612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825EA5-1141-A862-2104-68C284FECDCC}"/>
              </a:ext>
            </a:extLst>
          </p:cNvPr>
          <p:cNvSpPr txBox="1"/>
          <p:nvPr/>
        </p:nvSpPr>
        <p:spPr>
          <a:xfrm>
            <a:off x="10606515" y="4966859"/>
            <a:ext cx="1449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1977</a:t>
            </a:r>
          </a:p>
        </p:txBody>
      </p:sp>
    </p:spTree>
    <p:extLst>
      <p:ext uri="{BB962C8B-B14F-4D97-AF65-F5344CB8AC3E}">
        <p14:creationId xmlns:p14="http://schemas.microsoft.com/office/powerpoint/2010/main" val="1026258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BE553E-6DA9-2D6F-33E4-2D75E6CD7A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60431D-D2F2-0030-24E1-E35ACB5B9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35" y="460888"/>
            <a:ext cx="8318578" cy="32593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D880BD-53D3-E6D5-BE96-C38516F97742}"/>
              </a:ext>
            </a:extLst>
          </p:cNvPr>
          <p:cNvSpPr txBox="1"/>
          <p:nvPr/>
        </p:nvSpPr>
        <p:spPr>
          <a:xfrm>
            <a:off x="914400" y="4164496"/>
            <a:ext cx="4999383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Kermit" panose="020F0503040000060003" pitchFamily="34" charset="0"/>
              </a:rPr>
              <a:t>“Milkman’s tribal connection is missing one important thing: a tribe.”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2CC99-D48D-A2E9-39BF-F7B7CB8F1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152" y="37806"/>
            <a:ext cx="5677392" cy="67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074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473A249-7A6A-F518-9040-3F9854B2A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3000"/>
          </a:blip>
          <a:srcRect t="392" b="14381"/>
          <a:stretch>
            <a:fillRect/>
          </a:stretch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18F40B-C346-BA6E-A46C-9C35C23E6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658" y="4214262"/>
            <a:ext cx="1625874" cy="2137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960A7C-A7AE-38DB-0039-B88A2B176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482" y="1072385"/>
            <a:ext cx="1858616" cy="26691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969550-54C6-F371-2079-59A396C80E06}"/>
              </a:ext>
            </a:extLst>
          </p:cNvPr>
          <p:cNvSpPr txBox="1"/>
          <p:nvPr/>
        </p:nvSpPr>
        <p:spPr>
          <a:xfrm>
            <a:off x="2865782" y="505864"/>
            <a:ext cx="646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</a:t>
            </a:r>
            <a:r>
              <a:rPr lang="en-US" sz="3600" b="1" dirty="0">
                <a:latin typeface="Kermit" panose="020F0503040000060003" pitchFamily="34" charset="0"/>
              </a:rPr>
              <a:t>The Site of Memory” (1987)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A88B63-BED8-9B04-A1C7-8CFE9EB2AD5C}"/>
              </a:ext>
            </a:extLst>
          </p:cNvPr>
          <p:cNvSpPr txBox="1"/>
          <p:nvPr/>
        </p:nvSpPr>
        <p:spPr>
          <a:xfrm>
            <a:off x="9619833" y="701721"/>
            <a:ext cx="1858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Kermit" panose="020F0503040000060003" pitchFamily="34" charset="0"/>
              </a:rPr>
              <a:t>written for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EA8B8B-2DE1-F273-2D64-EB748DCCCA02}"/>
              </a:ext>
            </a:extLst>
          </p:cNvPr>
          <p:cNvSpPr txBox="1"/>
          <p:nvPr/>
        </p:nvSpPr>
        <p:spPr>
          <a:xfrm>
            <a:off x="8478302" y="3844930"/>
            <a:ext cx="1858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Kermit" panose="020F0503040000060003" pitchFamily="34" charset="0"/>
              </a:rPr>
              <a:t>collected in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D824A4-A8D8-44DD-0082-9D700F5CA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626" y="4029596"/>
            <a:ext cx="1406164" cy="21880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C6A35A-65ED-594B-ECD9-0B46284E49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611" y="4401592"/>
            <a:ext cx="1406164" cy="21683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CCA535-0A8E-A4C0-7934-059347FEE8AA}"/>
              </a:ext>
            </a:extLst>
          </p:cNvPr>
          <p:cNvSpPr txBox="1"/>
          <p:nvPr/>
        </p:nvSpPr>
        <p:spPr>
          <a:xfrm>
            <a:off x="713549" y="1080123"/>
            <a:ext cx="6624878" cy="559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Kermit" panose="020F0503040000060003" pitchFamily="34" charset="0"/>
              </a:rPr>
              <a:t>“literary archeology: on the basis of some information and a little bit of guesswork you journey to a site to see what remains were left behind and to reconstruct the world that these remains imply.” Morrison’s “deadly serious fidelity to the milieu out of which I write and in which my ancestors actually lived” means that “If I’m looking to find and expose a truth about the interior life of people who didn’t write it […] to fill in the blanks the slave narratives left […] to implement the stories that I heard, then the approach that’s the […] most trustworthy is the recollection that moves from the image to the text.”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DE6E95-1BF6-DA95-61BC-2DDD3687505F}"/>
              </a:ext>
            </a:extLst>
          </p:cNvPr>
          <p:cNvSpPr txBox="1"/>
          <p:nvPr/>
        </p:nvSpPr>
        <p:spPr>
          <a:xfrm>
            <a:off x="10962045" y="813594"/>
            <a:ext cx="8731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1987</a:t>
            </a:r>
          </a:p>
        </p:txBody>
      </p:sp>
    </p:spTree>
    <p:extLst>
      <p:ext uri="{BB962C8B-B14F-4D97-AF65-F5344CB8AC3E}">
        <p14:creationId xmlns:p14="http://schemas.microsoft.com/office/powerpoint/2010/main" val="2623953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7D8729-07D3-17D0-5F55-9AA32179A3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746EA-E62A-1CC7-3A85-E338DBBF9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01" y="2981749"/>
            <a:ext cx="6775176" cy="33312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AE9394-F0B7-5A1A-4825-BCC4DFEA8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930" y="2981749"/>
            <a:ext cx="2533469" cy="33312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F28D51-57F7-DF97-26D3-52EC426D370C}"/>
              </a:ext>
            </a:extLst>
          </p:cNvPr>
          <p:cNvSpPr txBox="1"/>
          <p:nvPr/>
        </p:nvSpPr>
        <p:spPr>
          <a:xfrm>
            <a:off x="1431235" y="544971"/>
            <a:ext cx="9183756" cy="18158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Kermit" panose="020F0503040000060003" pitchFamily="34" charset="0"/>
              </a:rPr>
              <a:t>“To deliberately create a myth is a contradiction in terms. A myth is whatever concept of truth or reality a whole people has arrived at over years of observation.”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20DEE3-1BFF-287A-37D6-31732453EF2E}"/>
              </a:ext>
            </a:extLst>
          </p:cNvPr>
          <p:cNvSpPr txBox="1"/>
          <p:nvPr/>
        </p:nvSpPr>
        <p:spPr>
          <a:xfrm>
            <a:off x="6828182" y="2564296"/>
            <a:ext cx="3786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Kermit" panose="020F0503040000060003" pitchFamily="34" charset="0"/>
              </a:rPr>
              <a:t>from		collected in </a:t>
            </a:r>
          </a:p>
        </p:txBody>
      </p:sp>
    </p:spTree>
    <p:extLst>
      <p:ext uri="{BB962C8B-B14F-4D97-AF65-F5344CB8AC3E}">
        <p14:creationId xmlns:p14="http://schemas.microsoft.com/office/powerpoint/2010/main" val="375033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958E60-A1C4-155E-CD2F-187AB5A15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2C8704-7D56-475B-AF39-87B6B0CFD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390" y="557066"/>
            <a:ext cx="4935036" cy="57438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2BDD9F-0EC4-2952-A106-6A23748CB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589" y="557066"/>
            <a:ext cx="3886896" cy="5743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746DFA-62A6-14E9-F7D9-385F22349D6B}"/>
              </a:ext>
            </a:extLst>
          </p:cNvPr>
          <p:cNvSpPr txBox="1"/>
          <p:nvPr/>
        </p:nvSpPr>
        <p:spPr>
          <a:xfrm>
            <a:off x="10606515" y="4966859"/>
            <a:ext cx="1449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1976</a:t>
            </a:r>
          </a:p>
        </p:txBody>
      </p:sp>
    </p:spTree>
    <p:extLst>
      <p:ext uri="{BB962C8B-B14F-4D97-AF65-F5344CB8AC3E}">
        <p14:creationId xmlns:p14="http://schemas.microsoft.com/office/powerpoint/2010/main" val="52985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BCF079-FC11-2D89-F905-5DD39974A5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5744816"/>
            <a:ext cx="12191980" cy="11131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6C6531-DA37-BF89-B5B0-AC95B9DF7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61" y="520181"/>
            <a:ext cx="4172446" cy="57812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737DD5-54CF-CBC1-949E-0F46CE4864F2}"/>
              </a:ext>
            </a:extLst>
          </p:cNvPr>
          <p:cNvSpPr txBox="1"/>
          <p:nvPr/>
        </p:nvSpPr>
        <p:spPr>
          <a:xfrm>
            <a:off x="3152168" y="931572"/>
            <a:ext cx="8731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1983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833E8A-6ACD-8EC9-290D-62F6AC20A7A7}"/>
              </a:ext>
            </a:extLst>
          </p:cNvPr>
          <p:cNvSpPr txBox="1"/>
          <p:nvPr/>
        </p:nvSpPr>
        <p:spPr>
          <a:xfrm>
            <a:off x="4980348" y="570227"/>
            <a:ext cx="6534449" cy="5124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Kermit" panose="020F0503040000060003" pitchFamily="34" charset="0"/>
              </a:rPr>
              <a:t>“Sometimes I have something like visitations, and I know they come from what is Indian in me, and I don’t </a:t>
            </a:r>
            <a:r>
              <a:rPr lang="en-US" sz="2200" b="1" dirty="0">
                <a:latin typeface="Kermit" panose="020F0503040000060003" pitchFamily="34" charset="0"/>
              </a:rPr>
              <a:t>necessarily </a:t>
            </a:r>
            <a:r>
              <a:rPr lang="en-US" sz="2200" dirty="0">
                <a:latin typeface="Kermit" panose="020F0503040000060003" pitchFamily="34" charset="0"/>
              </a:rPr>
              <a:t>mean Indian blood because I’m not getting back to that; you know my grandmother was such-and-such, although </a:t>
            </a:r>
            <a:r>
              <a:rPr lang="en-US" sz="2200" b="1" dirty="0">
                <a:latin typeface="Kermit" panose="020F0503040000060003" pitchFamily="34" charset="0"/>
              </a:rPr>
              <a:t>I’m sure</a:t>
            </a:r>
            <a:r>
              <a:rPr lang="en-US" sz="2200" dirty="0">
                <a:latin typeface="Kermit" panose="020F0503040000060003" pitchFamily="34" charset="0"/>
              </a:rPr>
              <a:t> the Cherokees were very thick with black folks in Georgia. […] In Georgia there are so many remnants of their presence that there is a real kinship with these people who were forced off the land that was theirs” (179).</a:t>
            </a:r>
          </a:p>
        </p:txBody>
      </p:sp>
    </p:spTree>
    <p:extLst>
      <p:ext uri="{BB962C8B-B14F-4D97-AF65-F5344CB8AC3E}">
        <p14:creationId xmlns:p14="http://schemas.microsoft.com/office/powerpoint/2010/main" val="1413438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F1738-83A0-DA97-0AC8-087B612A0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A9CB79-929D-340D-53DD-FE9C0CA710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03" r="25715" b="-1"/>
          <a:stretch>
            <a:fillRect/>
          </a:stretch>
        </p:blipFill>
        <p:spPr>
          <a:xfrm>
            <a:off x="-1526" y="0"/>
            <a:ext cx="6097526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A800A1F-FA6D-557E-A22C-BFCCBF937864}"/>
              </a:ext>
            </a:extLst>
          </p:cNvPr>
          <p:cNvSpPr txBox="1">
            <a:spLocks/>
          </p:cNvSpPr>
          <p:nvPr/>
        </p:nvSpPr>
        <p:spPr>
          <a:xfrm>
            <a:off x="6919374" y="1860545"/>
            <a:ext cx="4500737" cy="35941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bg1"/>
                </a:solidFill>
                <a:latin typeface="Kermit" panose="020F0503040000060003" pitchFamily="34" charset="0"/>
              </a:rPr>
              <a:t>This is speculative ancestry: </a:t>
            </a:r>
            <a:r>
              <a:rPr lang="en-US" dirty="0">
                <a:solidFill>
                  <a:schemeClr val="bg1"/>
                </a:solidFill>
                <a:latin typeface="Kermit" panose="020F0503040000060003" pitchFamily="34" charset="0"/>
              </a:rPr>
              <a:t>to write the certainties of history and the unknown specifics of ancestral relationships into each other.</a:t>
            </a:r>
            <a:r>
              <a:rPr lang="en-US" dirty="0">
                <a:latin typeface="Kermit" panose="020F05030400000600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6194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962BCF-57C9-B4F4-6E36-7C328C2181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D61836-F16C-0B35-D72F-8B250815A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727" y="933323"/>
            <a:ext cx="3635055" cy="5235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FB5447-0AF2-CD15-0928-8DF8509944AD}"/>
              </a:ext>
            </a:extLst>
          </p:cNvPr>
          <p:cNvSpPr txBox="1"/>
          <p:nvPr/>
        </p:nvSpPr>
        <p:spPr>
          <a:xfrm>
            <a:off x="5271209" y="253979"/>
            <a:ext cx="8731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1984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3216F4-EE09-A56C-74BE-CC3812FB5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95" y="151532"/>
            <a:ext cx="3055265" cy="655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84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8267A4-D075-AF15-E2EB-98BD3A3EE2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95A112-1195-8C98-6478-443D29765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797" y="789751"/>
            <a:ext cx="3863675" cy="56164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D1872D-8ADD-7BAF-591A-AC3305AAE2A4}"/>
              </a:ext>
            </a:extLst>
          </p:cNvPr>
          <p:cNvSpPr txBox="1"/>
          <p:nvPr/>
        </p:nvSpPr>
        <p:spPr>
          <a:xfrm>
            <a:off x="1033337" y="789751"/>
            <a:ext cx="6619460" cy="37437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Kermit" panose="020F0503040000060003" pitchFamily="34" charset="0"/>
              </a:rPr>
              <a:t>I opened the heart of my soul, and there, with the Africans, are the Indian great-great-grandmother and the old white child molester and rapist (85). […] It is my blackness (not my skin color so much as the culture that nurtured me) that causes me to open myself, acknowledge my soul and its varied components, take risks, affirm everyone I can find (89).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F47D87-F7B6-43DB-A796-175ED3DC4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008" y="4046313"/>
            <a:ext cx="5353878" cy="23598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FC4A42-F8A8-BD1D-675F-44191A0C3FDD}"/>
              </a:ext>
            </a:extLst>
          </p:cNvPr>
          <p:cNvSpPr txBox="1"/>
          <p:nvPr/>
        </p:nvSpPr>
        <p:spPr>
          <a:xfrm>
            <a:off x="10911994" y="451822"/>
            <a:ext cx="8731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1987</a:t>
            </a:r>
          </a:p>
        </p:txBody>
      </p:sp>
    </p:spTree>
    <p:extLst>
      <p:ext uri="{BB962C8B-B14F-4D97-AF65-F5344CB8AC3E}">
        <p14:creationId xmlns:p14="http://schemas.microsoft.com/office/powerpoint/2010/main" val="2627878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971A4B-B5A2-6456-6F3D-4C8A8BC70E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B79A65-562C-BE52-CFE0-C80EFBBAA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8619">
            <a:off x="6646330" y="2951206"/>
            <a:ext cx="3327034" cy="3872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A64BF0-4911-31DD-E0CA-1E44A1FFD3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2659">
            <a:off x="3090936" y="2846181"/>
            <a:ext cx="2533556" cy="40823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D22D2D-39ED-78F6-9F43-05553D06F169}"/>
              </a:ext>
            </a:extLst>
          </p:cNvPr>
          <p:cNvSpPr txBox="1"/>
          <p:nvPr/>
        </p:nvSpPr>
        <p:spPr>
          <a:xfrm rot="21097515">
            <a:off x="920383" y="675862"/>
            <a:ext cx="39657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ermit" panose="020F0503040000060003" pitchFamily="34" charset="0"/>
              </a:rPr>
              <a:t>“What were the myths, the functional values, Black people found useful for surviving enslavement and emancipation in the Americas?”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67223-9BC9-5500-0FBE-9D09B9706C70}"/>
              </a:ext>
            </a:extLst>
          </p:cNvPr>
          <p:cNvSpPr txBox="1"/>
          <p:nvPr/>
        </p:nvSpPr>
        <p:spPr>
          <a:xfrm rot="500034">
            <a:off x="7055351" y="675862"/>
            <a:ext cx="46201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ermit" panose="020F0503040000060003" pitchFamily="34" charset="0"/>
              </a:rPr>
              <a:t>“What does it mean to have </a:t>
            </a:r>
            <a:r>
              <a:rPr lang="en-US" sz="2400" i="1" dirty="0">
                <a:latin typeface="Kermit" panose="020F0503040000060003" pitchFamily="34" charset="0"/>
              </a:rPr>
              <a:t>both</a:t>
            </a:r>
            <a:r>
              <a:rPr lang="en-US" sz="2400" dirty="0">
                <a:latin typeface="Kermit" panose="020F0503040000060003" pitchFamily="34" charset="0"/>
              </a:rPr>
              <a:t> the violent conflict of Black-white property relations </a:t>
            </a:r>
            <a:r>
              <a:rPr lang="en-US" sz="2400" i="1" dirty="0">
                <a:latin typeface="Kermit" panose="020F0503040000060003" pitchFamily="34" charset="0"/>
              </a:rPr>
              <a:t>and</a:t>
            </a:r>
            <a:r>
              <a:rPr lang="en-US" sz="2400" dirty="0">
                <a:latin typeface="Kermit" panose="020F0503040000060003" pitchFamily="34" charset="0"/>
              </a:rPr>
              <a:t> the sustaining alliances of Black-Native relations </a:t>
            </a:r>
            <a:r>
              <a:rPr lang="en-US" sz="2400" i="1" dirty="0">
                <a:latin typeface="Kermit" panose="020F0503040000060003" pitchFamily="34" charset="0"/>
              </a:rPr>
              <a:t>together</a:t>
            </a:r>
            <a:r>
              <a:rPr lang="en-US" sz="2400" dirty="0">
                <a:latin typeface="Kermit" panose="020F0503040000060003" pitchFamily="34" charset="0"/>
              </a:rPr>
              <a:t>  as one’s bodily inheritance?”</a:t>
            </a:r>
          </a:p>
        </p:txBody>
      </p:sp>
    </p:spTree>
    <p:extLst>
      <p:ext uri="{BB962C8B-B14F-4D97-AF65-F5344CB8AC3E}">
        <p14:creationId xmlns:p14="http://schemas.microsoft.com/office/powerpoint/2010/main" val="84109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B836D2-482E-C5C6-2075-46E0CBB20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02" y="0"/>
            <a:ext cx="820662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009A3E-9D90-7A1D-7CBE-937EE4C48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154" y="0"/>
            <a:ext cx="273605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8C2DBA-AD3D-50B4-FE36-6AD4A1C013D8}"/>
              </a:ext>
            </a:extLst>
          </p:cNvPr>
          <p:cNvSpPr txBox="1"/>
          <p:nvPr/>
        </p:nvSpPr>
        <p:spPr>
          <a:xfrm>
            <a:off x="6762079" y="5372631"/>
            <a:ext cx="2431617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Kermit" panose="020F0503040000060003" pitchFamily="34" charset="0"/>
              </a:rPr>
              <a:t>ancestral surroundings </a:t>
            </a:r>
          </a:p>
          <a:p>
            <a:r>
              <a:rPr lang="en-US" sz="1600" dirty="0">
                <a:solidFill>
                  <a:schemeClr val="bg1"/>
                </a:solidFill>
                <a:latin typeface="Kermit" panose="020F0503040000060003" pitchFamily="34" charset="0"/>
              </a:rPr>
              <a:t>vs. linear “descent”</a:t>
            </a:r>
          </a:p>
        </p:txBody>
      </p:sp>
    </p:spTree>
    <p:extLst>
      <p:ext uri="{BB962C8B-B14F-4D97-AF65-F5344CB8AC3E}">
        <p14:creationId xmlns:p14="http://schemas.microsoft.com/office/powerpoint/2010/main" val="2528846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47B327-C63A-DD7B-9402-37128C9C0C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46BE65-6942-BDBB-C5D4-10A0D0283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95" y="1779127"/>
            <a:ext cx="10036410" cy="32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26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A0985-F059-E726-31DD-08E667FF9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83A7BC-9B03-5516-018C-9F548973DC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392" b="14381"/>
          <a:stretch>
            <a:fillRect/>
          </a:stretch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AA7FE3-3A4E-2210-B429-7F85A1898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513" y="973079"/>
            <a:ext cx="3635055" cy="5235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C726EF-7950-F181-587E-22BF5EE07748}"/>
              </a:ext>
            </a:extLst>
          </p:cNvPr>
          <p:cNvSpPr txBox="1"/>
          <p:nvPr/>
        </p:nvSpPr>
        <p:spPr>
          <a:xfrm>
            <a:off x="9932661" y="1396979"/>
            <a:ext cx="8731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1984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3D60C-00BF-02E5-85C2-77B54EBCB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268" y="0"/>
            <a:ext cx="301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38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753614-2E17-3CF1-BBBF-8E2263F94E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FF85C3-D17A-BAA5-F5EC-6B481E3B6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15" y="570256"/>
            <a:ext cx="4185203" cy="5580271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24133DB5-CA98-E3F0-637A-3E44C82AD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813" y="648871"/>
            <a:ext cx="3426497" cy="542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596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6CB9B1-F63B-6189-7DF7-2F05ACE5D2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392" b="14381"/>
          <a:stretch>
            <a:fillRect/>
          </a:stretch>
        </p:blipFill>
        <p:spPr>
          <a:xfrm>
            <a:off x="20" y="-2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ED3B0C-41DE-1B69-B8A3-EF5F5F9B6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61" y="119269"/>
            <a:ext cx="4400743" cy="66194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A84527-A8F3-0979-F115-85C386358172}"/>
              </a:ext>
            </a:extLst>
          </p:cNvPr>
          <p:cNvSpPr txBox="1"/>
          <p:nvPr/>
        </p:nvSpPr>
        <p:spPr>
          <a:xfrm>
            <a:off x="5623064" y="638005"/>
            <a:ext cx="6177168" cy="55819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marR="0">
              <a:lnSpc>
                <a:spcPct val="150000"/>
              </a:lnSpc>
              <a:buNone/>
            </a:pPr>
            <a:r>
              <a:rPr lang="en-US" sz="2400" kern="100" dirty="0">
                <a:effectLst/>
                <a:latin typeface="Kermit" panose="020F05030400000600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Had I been raised on other soil by other people, my Indian ancestry might have been less important, less shaping. But I was not raised in Czechoslovakia or England. I was raised in the foothills of the Adirondack Mountains near a town whose spring waters were regarded as sacred and healing by the Iroquois and Abenaki alike. (203)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62CE0-CEDA-3A2E-7DB3-F8802E857C83}"/>
              </a:ext>
            </a:extLst>
          </p:cNvPr>
          <p:cNvSpPr txBox="1"/>
          <p:nvPr/>
        </p:nvSpPr>
        <p:spPr>
          <a:xfrm>
            <a:off x="367211" y="1262313"/>
            <a:ext cx="8731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Kermit" panose="020F0503040000060003" pitchFamily="34" charset="0"/>
              </a:rPr>
              <a:t>1987</a:t>
            </a:r>
          </a:p>
        </p:txBody>
      </p:sp>
    </p:spTree>
    <p:extLst>
      <p:ext uri="{BB962C8B-B14F-4D97-AF65-F5344CB8AC3E}">
        <p14:creationId xmlns:p14="http://schemas.microsoft.com/office/powerpoint/2010/main" val="3083933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1E4D2D-C6A8-5BCD-896A-AC03767C9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rcRect t="392" b="14381"/>
          <a:stretch>
            <a:fillRect/>
          </a:stretch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B4815C-89AE-1122-E11A-7DABF6E7C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9297">
            <a:off x="6251711" y="638864"/>
            <a:ext cx="4185203" cy="55802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E5C9C0-DA34-8FA6-ED00-DBC255ACC740}"/>
              </a:ext>
            </a:extLst>
          </p:cNvPr>
          <p:cNvSpPr txBox="1"/>
          <p:nvPr/>
        </p:nvSpPr>
        <p:spPr>
          <a:xfrm rot="21369516">
            <a:off x="1510747" y="1329630"/>
            <a:ext cx="48527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effectLst/>
                <a:latin typeface="Kermit" panose="020F0503040000060003" pitchFamily="34" charset="0"/>
                <a:ea typeface="Aptos" panose="020B0004020202020204" pitchFamily="34" charset="0"/>
              </a:rPr>
              <a:t>“What if the place-relating lifeways I most want to learn are already there in my own family but have been hidden or suppressed?”</a:t>
            </a:r>
            <a:endParaRPr lang="en-US" sz="2400" dirty="0">
              <a:latin typeface="Kermit" panose="020F05030400000600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3440AF-77A9-A42C-C991-DD307F1495B7}"/>
              </a:ext>
            </a:extLst>
          </p:cNvPr>
          <p:cNvSpPr txBox="1"/>
          <p:nvPr/>
        </p:nvSpPr>
        <p:spPr>
          <a:xfrm>
            <a:off x="241842" y="6330617"/>
            <a:ext cx="117082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effectLst/>
                <a:latin typeface="Kermit" panose="020F0503040000060003" pitchFamily="34" charset="0"/>
                <a:ea typeface="Aptos" panose="020B0004020202020204" pitchFamily="34" charset="0"/>
              </a:rPr>
              <a:t>See “Disputed Abenaki Belonging in Vermont and Canada” bibliography/chronology at rachelnorthrop.com &gt; MELUS tab</a:t>
            </a:r>
            <a:endParaRPr lang="en-US" sz="1600" dirty="0">
              <a:latin typeface="Kermit" panose="020F0503040000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9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43F132-EEA8-C141-FB6E-993D22E986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3000"/>
          </a:blip>
          <a:srcRect t="392" b="14381"/>
          <a:stretch>
            <a:fillRect/>
          </a:stretch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9C7F47-3F4E-F3F1-9098-C096F96F3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95473">
            <a:off x="-90361" y="200601"/>
            <a:ext cx="7184661" cy="35204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73428B-BF34-44B2-376D-AC457ADC6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4">
            <a:off x="6831947" y="190201"/>
            <a:ext cx="5159187" cy="1905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EDB921-3A27-7D59-714B-A674340E5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39632">
            <a:off x="34888" y="5043095"/>
            <a:ext cx="7037142" cy="1660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EE3276-D19C-A367-9C97-1E6D2DA8F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4804" y="3591522"/>
            <a:ext cx="3429305" cy="31184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EAEED2-A5CE-2626-806C-E3A20D48F2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09830">
            <a:off x="8742683" y="1333775"/>
            <a:ext cx="3205873" cy="2469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1FB7C8-98C3-1032-14D6-7378EFF978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1052" y="1610351"/>
            <a:ext cx="3134161" cy="10035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4FA7A0-AB1C-8270-1AA1-0C93CB1D98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46893">
            <a:off x="5453953" y="1994096"/>
            <a:ext cx="3305933" cy="30367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E344C5-AFE2-59FC-4CB7-EA1AD0F02B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9217" y="4168242"/>
            <a:ext cx="1934565" cy="269853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7024F7-6129-BDEC-BD4D-B77FD84FE9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28519">
            <a:off x="2771426" y="2533538"/>
            <a:ext cx="2334817" cy="16762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D4E94D-0EF6-04AD-713C-62D63ECC53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3511" y="4188782"/>
            <a:ext cx="5225785" cy="868149"/>
          </a:xfrm>
          <a:prstGeom prst="rect">
            <a:avLst/>
          </a:prstGeom>
        </p:spPr>
      </p:pic>
      <p:pic>
        <p:nvPicPr>
          <p:cNvPr id="12292" name="Picture 4" descr="Abenaki Alliance">
            <a:extLst>
              <a:ext uri="{FF2B5EF4-FFF2-40B4-BE49-F238E27FC236}">
                <a16:creationId xmlns:a16="http://schemas.microsoft.com/office/drawing/2014/main" id="{4BFC73EC-8A5B-4211-0A46-8F4EDA7BA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0" y="69574"/>
            <a:ext cx="1135065" cy="113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4D685A-6915-C3DB-37E4-DD8B93E78B9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983988">
            <a:off x="1089462" y="252307"/>
            <a:ext cx="1380978" cy="60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48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02926-F61F-5771-CD8A-52A40D7F6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9E89BA-EED4-43AA-46DF-B06FE27CF7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rcRect t="392" b="14381"/>
          <a:stretch>
            <a:fillRect/>
          </a:stretch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B3EA29-701C-D191-06A3-EA84B7627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172" y="3154876"/>
            <a:ext cx="2592973" cy="39526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E997F5-7A7D-2EF8-36DF-4C4898AD3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5497">
            <a:off x="7586324" y="3568296"/>
            <a:ext cx="3396068" cy="33304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0D43AF-3F51-0383-77D7-205AF7DB3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279">
            <a:off x="1420095" y="3547368"/>
            <a:ext cx="3586843" cy="3347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891693B-165B-8085-1CF6-535065F7775F}"/>
              </a:ext>
            </a:extLst>
          </p:cNvPr>
          <p:cNvSpPr txBox="1"/>
          <p:nvPr/>
        </p:nvSpPr>
        <p:spPr>
          <a:xfrm rot="21052167">
            <a:off x="405499" y="1042086"/>
            <a:ext cx="346512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Kermit" panose="020F0503040000060003" pitchFamily="34" charset="0"/>
              </a:rPr>
              <a:t>“How did Black people survive enslavement and emancipation in the Americas? What were the tools, the myths and functional values, that sustained Black Americans through those trials?”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54C1C0-7ED8-7DDC-59EE-D4ECB5E7891F}"/>
              </a:ext>
            </a:extLst>
          </p:cNvPr>
          <p:cNvSpPr txBox="1"/>
          <p:nvPr/>
        </p:nvSpPr>
        <p:spPr>
          <a:xfrm rot="150002">
            <a:off x="4111992" y="403568"/>
            <a:ext cx="37657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Kermit" panose="020F0503040000060003" pitchFamily="34" charset="0"/>
              </a:rPr>
              <a:t>“How do mixed-race people in the Americas (which is to say, most people in the Americas) reconcile the tensions between the violent conflict of Black-white property relations </a:t>
            </a:r>
            <a:r>
              <a:rPr lang="en-US" sz="2000" i="1" dirty="0">
                <a:latin typeface="Kermit" panose="020F0503040000060003" pitchFamily="34" charset="0"/>
              </a:rPr>
              <a:t>and</a:t>
            </a:r>
            <a:r>
              <a:rPr lang="en-US" sz="2000" dirty="0">
                <a:latin typeface="Kermit" panose="020F0503040000060003" pitchFamily="34" charset="0"/>
              </a:rPr>
              <a:t> the sustaining alliances of Black-Native relations?”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38F635-A44D-5E2D-31A9-3362FC6AE249}"/>
              </a:ext>
            </a:extLst>
          </p:cNvPr>
          <p:cNvSpPr txBox="1"/>
          <p:nvPr/>
        </p:nvSpPr>
        <p:spPr>
          <a:xfrm rot="271514">
            <a:off x="8732990" y="1182343"/>
            <a:ext cx="31045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Kermit" panose="020F0503040000060003" pitchFamily="34" charset="0"/>
              </a:rPr>
              <a:t>“How do I relate to the place that raised me in a way that honors both the grandfather who raised me </a:t>
            </a:r>
            <a:r>
              <a:rPr lang="en-US" sz="2000" i="1" dirty="0">
                <a:latin typeface="Kermit" panose="020F0503040000060003" pitchFamily="34" charset="0"/>
              </a:rPr>
              <a:t>and</a:t>
            </a:r>
            <a:r>
              <a:rPr lang="en-US" sz="2000" dirty="0">
                <a:latin typeface="Kermit" panose="020F0503040000060003" pitchFamily="34" charset="0"/>
              </a:rPr>
              <a:t> the place’s original inhabitants, especially if they are one and the same?”</a:t>
            </a:r>
          </a:p>
        </p:txBody>
      </p:sp>
    </p:spTree>
    <p:extLst>
      <p:ext uri="{BB962C8B-B14F-4D97-AF65-F5344CB8AC3E}">
        <p14:creationId xmlns:p14="http://schemas.microsoft.com/office/powerpoint/2010/main" val="999223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2C3ED6A-D2F9-87E4-D68E-BAAC6CA9B0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3000"/>
          </a:blip>
          <a:srcRect t="392" b="143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AD91E9-B1E9-58DC-E390-D0E25A9DE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62" y="599786"/>
            <a:ext cx="1775095" cy="2620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1AC1BE-2AE9-3CF6-5CC2-8E66E2356F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875" y="612835"/>
            <a:ext cx="1784281" cy="2558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C71399-1475-A15E-CE95-921859C119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520" y="588199"/>
            <a:ext cx="1120270" cy="17234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6209C0-CDDB-11BB-5269-BFB04549E2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375" y="1061233"/>
            <a:ext cx="1120270" cy="166582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5185C9A-2292-21C9-8C67-2053B51E8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10" y="1449945"/>
            <a:ext cx="1120270" cy="177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53A429-23DA-252E-F5AC-9008DBCD8D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486" y="3685978"/>
            <a:ext cx="1774840" cy="26696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63502A-4D05-104B-0E8F-BD46C4A871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357" y="3756798"/>
            <a:ext cx="1730856" cy="25160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AFB4ED-2311-7DF3-69CC-80E5DE0C9C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55" y="3756798"/>
            <a:ext cx="1732719" cy="24883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E734A4-A42A-5696-033C-181FD44DC92D}"/>
              </a:ext>
            </a:extLst>
          </p:cNvPr>
          <p:cNvSpPr txBox="1"/>
          <p:nvPr/>
        </p:nvSpPr>
        <p:spPr>
          <a:xfrm>
            <a:off x="697185" y="1061233"/>
            <a:ext cx="27492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Kermit" panose="020F0503040000060003" pitchFamily="34" charset="0"/>
              </a:rPr>
              <a:t>1970s “bicentennial” literature doing speculative ancestry</a:t>
            </a:r>
          </a:p>
          <a:p>
            <a:endParaRPr lang="en-US" sz="2400" dirty="0">
              <a:latin typeface="Kermit" panose="020F0503040000060003" pitchFamily="34" charset="0"/>
            </a:endParaRPr>
          </a:p>
          <a:p>
            <a:endParaRPr lang="en-US" sz="2400" dirty="0">
              <a:latin typeface="Kermit" panose="020F0503040000060003" pitchFamily="34" charset="0"/>
            </a:endParaRPr>
          </a:p>
          <a:p>
            <a:endParaRPr lang="en-US" sz="2400" dirty="0">
              <a:latin typeface="Kermit" panose="020F0503040000060003" pitchFamily="34" charset="0"/>
            </a:endParaRPr>
          </a:p>
          <a:p>
            <a:r>
              <a:rPr lang="en-US" sz="2400" dirty="0">
                <a:latin typeface="Kermit" panose="020F0503040000060003" pitchFamily="34" charset="0"/>
              </a:rPr>
              <a:t>1987 metaliterary essay describing speculative ancestry practice in retrospect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BAC69C-ADCD-490D-4564-B8DAE84D5AD4}"/>
              </a:ext>
            </a:extLst>
          </p:cNvPr>
          <p:cNvCxnSpPr>
            <a:cxnSpLocks/>
          </p:cNvCxnSpPr>
          <p:nvPr/>
        </p:nvCxnSpPr>
        <p:spPr>
          <a:xfrm>
            <a:off x="4396902" y="2996119"/>
            <a:ext cx="0" cy="51193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2FDB3D-8FA2-2E94-B0F8-3F39075D7F28}"/>
              </a:ext>
            </a:extLst>
          </p:cNvPr>
          <p:cNvCxnSpPr>
            <a:cxnSpLocks/>
          </p:cNvCxnSpPr>
          <p:nvPr/>
        </p:nvCxnSpPr>
        <p:spPr>
          <a:xfrm>
            <a:off x="7491815" y="3244861"/>
            <a:ext cx="0" cy="51193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57FE98A-1473-66A9-7290-7C33D2BDBEF1}"/>
              </a:ext>
            </a:extLst>
          </p:cNvPr>
          <p:cNvCxnSpPr>
            <a:cxnSpLocks/>
          </p:cNvCxnSpPr>
          <p:nvPr/>
        </p:nvCxnSpPr>
        <p:spPr>
          <a:xfrm>
            <a:off x="10166014" y="3240932"/>
            <a:ext cx="0" cy="51193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006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7EA51-373D-EFE9-6EE7-E5CC0DFE2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596540-5D3E-AF1C-FE64-3DA644EC7C5D}"/>
              </a:ext>
            </a:extLst>
          </p:cNvPr>
          <p:cNvSpPr txBox="1"/>
          <p:nvPr/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 cap="all" spc="120" baseline="0" dirty="0">
                <a:solidFill>
                  <a:schemeClr val="bg1"/>
                </a:solidFill>
                <a:latin typeface="Kermit" panose="020F0503040000060003" pitchFamily="34" charset="0"/>
                <a:ea typeface="+mj-ea"/>
                <a:cs typeface="+mj-cs"/>
              </a:rPr>
              <a:t>THANK YOU!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48369-464E-49D1-91FC-BC34A50A6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264989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4EE7BA-BC36-D189-EDFC-8549935CB0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48" r="18559" b="-3"/>
          <a:stretch>
            <a:fillRect/>
          </a:stretch>
        </p:blipFill>
        <p:spPr>
          <a:xfrm>
            <a:off x="-3048" y="2264988"/>
            <a:ext cx="4370832" cy="395218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D341DD2-1ACF-E8BB-6B7E-E007CC2E3597}"/>
              </a:ext>
            </a:extLst>
          </p:cNvPr>
          <p:cNvSpPr txBox="1">
            <a:spLocks/>
          </p:cNvSpPr>
          <p:nvPr/>
        </p:nvSpPr>
        <p:spPr>
          <a:xfrm>
            <a:off x="5004426" y="2587625"/>
            <a:ext cx="6223961" cy="3317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Kermit" panose="020F0503040000060003" pitchFamily="34" charset="0"/>
              </a:rPr>
              <a:t>Rachel Northrop, PhD</a:t>
            </a:r>
          </a:p>
          <a:p>
            <a:r>
              <a:rPr lang="en-US" dirty="0">
                <a:latin typeface="Kermit" panose="020F0503040000060003" pitchFamily="34" charset="0"/>
              </a:rPr>
              <a:t>northrop.rachel@gmail.com</a:t>
            </a:r>
          </a:p>
        </p:txBody>
      </p:sp>
    </p:spTree>
    <p:extLst>
      <p:ext uri="{BB962C8B-B14F-4D97-AF65-F5344CB8AC3E}">
        <p14:creationId xmlns:p14="http://schemas.microsoft.com/office/powerpoint/2010/main" val="3429971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942</Words>
  <Application>Microsoft Office PowerPoint</Application>
  <PresentationFormat>Widescreen</PresentationFormat>
  <Paragraphs>68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Franklin Gothic Demi Cond</vt:lpstr>
      <vt:lpstr>Franklin Gothic Medium</vt:lpstr>
      <vt:lpstr>Kermit</vt:lpstr>
      <vt:lpstr>Wingdings</vt:lpstr>
      <vt:lpstr>JuxtaposeVTI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Northrop</dc:creator>
  <cp:lastModifiedBy>Rachel Northrop</cp:lastModifiedBy>
  <cp:revision>32</cp:revision>
  <dcterms:created xsi:type="dcterms:W3CDTF">2026-04-22T18:25:16Z</dcterms:created>
  <dcterms:modified xsi:type="dcterms:W3CDTF">2026-04-28T14:18:58Z</dcterms:modified>
</cp:coreProperties>
</file>